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570" autoAdjust="0"/>
  </p:normalViewPr>
  <p:slideViewPr>
    <p:cSldViewPr>
      <p:cViewPr varScale="1">
        <p:scale>
          <a:sx n="66" d="100"/>
          <a:sy n="66" d="100"/>
        </p:scale>
        <p:origin x="232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3374" y="-349656"/>
            <a:ext cx="18911719" cy="6746428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5000"/>
          </a:blip>
          <a:srcRect t="1956" b="1381"/>
          <a:stretch>
            <a:fillRect/>
          </a:stretch>
        </p:blipFill>
        <p:spPr>
          <a:xfrm>
            <a:off x="8668699" y="0"/>
            <a:ext cx="9932675" cy="63967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80521" y="8420735"/>
            <a:ext cx="3978779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89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THE HAPPINESS SCIENCE SERIES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49730"/>
            <a:ext cx="10177680" cy="293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0"/>
              </a:lnSpc>
            </a:pPr>
            <a:r>
              <a:rPr lang="en-US" sz="11000" b="1" i="0">
                <a:solidFill>
                  <a:srgbClr val="FFFFFF"/>
                </a:solidFill>
                <a:latin typeface="Clear Sans Bold"/>
              </a:rPr>
              <a:t>Understanding Happiness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49444"/>
            <a:ext cx="397878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168">
                <a:solidFill>
                  <a:srgbClr val="000000"/>
                </a:solidFill>
                <a:latin typeface="Clear Sans Thin"/>
              </a:rPr>
              <a:t>Rufus Stewart, Psychologist</a:t>
            </a:r>
          </a:p>
        </p:txBody>
      </p:sp>
      <p:sp>
        <p:nvSpPr>
          <p:cNvPr id="7" name="AutoShape 7"/>
          <p:cNvSpPr/>
          <p:nvPr/>
        </p:nvSpPr>
        <p:spPr>
          <a:xfrm>
            <a:off x="5842392" y="9226074"/>
            <a:ext cx="6603217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238547" y="3554193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530532" y="-264322"/>
            <a:ext cx="8149213" cy="952262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896261"/>
            <a:ext cx="5595058" cy="5278421"/>
            <a:chOff x="0" y="0"/>
            <a:chExt cx="7460077" cy="703789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7460073" cy="444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6000" b="1" i="0" spc="120">
                  <a:solidFill>
                    <a:srgbClr val="FFFFFF"/>
                  </a:solidFill>
                  <a:latin typeface="Clear Sans Bold"/>
                </a:rPr>
                <a:t>The Global Happiness Index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18570"/>
              <a:ext cx="7460077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Presentations are tools that can be demonstrations, lectures, reports,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38874" y="1028700"/>
            <a:ext cx="7120426" cy="8194218"/>
            <a:chOff x="0" y="0"/>
            <a:chExt cx="9493901" cy="10925623"/>
          </a:xfrm>
        </p:grpSpPr>
        <p:sp>
          <p:nvSpPr>
            <p:cNvPr id="8" name="TextBox 8"/>
            <p:cNvSpPr txBox="1"/>
            <p:nvPr/>
          </p:nvSpPr>
          <p:spPr>
            <a:xfrm>
              <a:off x="423863" y="10510333"/>
              <a:ext cx="1814008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37870" y="10510333"/>
              <a:ext cx="1814008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51878" y="10510333"/>
              <a:ext cx="1814008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65885" y="10510333"/>
              <a:ext cx="1814008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79893" y="10510333"/>
              <a:ext cx="1814008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423863" y="179070"/>
              <a:ext cx="9070038" cy="10388413"/>
              <a:chOff x="0" y="0"/>
              <a:chExt cx="9070038" cy="103884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9070038" cy="10401113"/>
              </a:xfrm>
              <a:custGeom>
                <a:avLst/>
                <a:gdLst/>
                <a:ahLst/>
                <a:cxnLst/>
                <a:rect l="l" t="t" r="r" b="b"/>
                <a:pathLst>
                  <a:path w="9070038" h="10401113">
                    <a:moveTo>
                      <a:pt x="0" y="0"/>
                    </a:moveTo>
                    <a:lnTo>
                      <a:pt x="9070038" y="0"/>
                    </a:lnTo>
                    <a:lnTo>
                      <a:pt x="9070038" y="12700"/>
                    </a:lnTo>
                    <a:lnTo>
                      <a:pt x="0" y="12700"/>
                    </a:lnTo>
                    <a:close/>
                    <a:moveTo>
                      <a:pt x="0" y="2597103"/>
                    </a:moveTo>
                    <a:lnTo>
                      <a:pt x="9070038" y="2597103"/>
                    </a:lnTo>
                    <a:lnTo>
                      <a:pt x="9070038" y="2609803"/>
                    </a:lnTo>
                    <a:lnTo>
                      <a:pt x="0" y="2609803"/>
                    </a:lnTo>
                    <a:close/>
                    <a:moveTo>
                      <a:pt x="0" y="5194207"/>
                    </a:moveTo>
                    <a:lnTo>
                      <a:pt x="9070038" y="5194207"/>
                    </a:lnTo>
                    <a:lnTo>
                      <a:pt x="9070038" y="5206907"/>
                    </a:lnTo>
                    <a:lnTo>
                      <a:pt x="0" y="5206907"/>
                    </a:lnTo>
                    <a:close/>
                    <a:moveTo>
                      <a:pt x="0" y="7791310"/>
                    </a:moveTo>
                    <a:lnTo>
                      <a:pt x="9070038" y="7791310"/>
                    </a:lnTo>
                    <a:lnTo>
                      <a:pt x="9070038" y="7804010"/>
                    </a:lnTo>
                    <a:lnTo>
                      <a:pt x="0" y="7804010"/>
                    </a:lnTo>
                    <a:close/>
                    <a:moveTo>
                      <a:pt x="0" y="10388413"/>
                    </a:moveTo>
                    <a:lnTo>
                      <a:pt x="9070038" y="10388413"/>
                    </a:lnTo>
                    <a:lnTo>
                      <a:pt x="9070038" y="10401113"/>
                    </a:lnTo>
                    <a:lnTo>
                      <a:pt x="0" y="10401113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40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39953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30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137057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20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734160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9466" y="10331263"/>
              <a:ext cx="254397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423863" y="179070"/>
              <a:ext cx="9070038" cy="10388413"/>
              <a:chOff x="0" y="0"/>
              <a:chExt cx="9070038" cy="103884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843504" y="3617077"/>
                <a:ext cx="1898968" cy="2159767"/>
              </a:xfrm>
              <a:custGeom>
                <a:avLst/>
                <a:gdLst/>
                <a:ahLst/>
                <a:cxnLst/>
                <a:rect l="l" t="t" r="r" b="b"/>
                <a:pathLst>
                  <a:path w="1898968" h="2159767">
                    <a:moveTo>
                      <a:pt x="127000" y="2096551"/>
                    </a:moveTo>
                    <a:cubicBezTo>
                      <a:pt x="126843" y="2061591"/>
                      <a:pt x="98459" y="2033334"/>
                      <a:pt x="63500" y="2033334"/>
                    </a:cubicBezTo>
                    <a:cubicBezTo>
                      <a:pt x="28540" y="2033334"/>
                      <a:pt x="156" y="2061591"/>
                      <a:pt x="0" y="2096551"/>
                    </a:cubicBezTo>
                    <a:cubicBezTo>
                      <a:pt x="156" y="2131510"/>
                      <a:pt x="28540" y="2159767"/>
                      <a:pt x="63500" y="2159767"/>
                    </a:cubicBezTo>
                    <a:cubicBezTo>
                      <a:pt x="98459" y="2159767"/>
                      <a:pt x="126843" y="2131510"/>
                      <a:pt x="127000" y="2096551"/>
                    </a:cubicBezTo>
                    <a:close/>
                    <a:moveTo>
                      <a:pt x="42040" y="2077683"/>
                    </a:moveTo>
                    <a:lnTo>
                      <a:pt x="84960" y="2115418"/>
                    </a:lnTo>
                    <a:lnTo>
                      <a:pt x="1898968" y="37736"/>
                    </a:lnTo>
                    <a:lnTo>
                      <a:pt x="1856047" y="0"/>
                    </a:lnTo>
                    <a:close/>
                  </a:path>
                </a:pathLst>
              </a:custGeom>
              <a:solidFill>
                <a:srgbClr val="343330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2657511" y="3572728"/>
                <a:ext cx="1888718" cy="868632"/>
              </a:xfrm>
              <a:custGeom>
                <a:avLst/>
                <a:gdLst/>
                <a:ahLst/>
                <a:cxnLst/>
                <a:rect l="l" t="t" r="r" b="b"/>
                <a:pathLst>
                  <a:path w="1888718" h="868632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4711" y="36933"/>
                    </a:moveTo>
                    <a:lnTo>
                      <a:pt x="52290" y="89501"/>
                    </a:lnTo>
                    <a:lnTo>
                      <a:pt x="1866297" y="868632"/>
                    </a:lnTo>
                    <a:lnTo>
                      <a:pt x="1888719" y="816064"/>
                    </a:lnTo>
                    <a:close/>
                  </a:path>
                </a:pathLst>
              </a:custGeom>
              <a:solidFill>
                <a:srgbClr val="343330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4471519" y="1284102"/>
                <a:ext cx="1902160" cy="3194190"/>
              </a:xfrm>
              <a:custGeom>
                <a:avLst/>
                <a:gdLst/>
                <a:ahLst/>
                <a:cxnLst/>
                <a:rect l="l" t="t" r="r" b="b"/>
                <a:pathLst>
                  <a:path w="1902160" h="3194190">
                    <a:moveTo>
                      <a:pt x="127000" y="3130974"/>
                    </a:moveTo>
                    <a:cubicBezTo>
                      <a:pt x="126844" y="3096015"/>
                      <a:pt x="98460" y="3067757"/>
                      <a:pt x="63500" y="3067757"/>
                    </a:cubicBezTo>
                    <a:cubicBezTo>
                      <a:pt x="28541" y="3067757"/>
                      <a:pt x="157" y="3096015"/>
                      <a:pt x="0" y="3130974"/>
                    </a:cubicBezTo>
                    <a:cubicBezTo>
                      <a:pt x="157" y="3165933"/>
                      <a:pt x="28541" y="3194191"/>
                      <a:pt x="63500" y="3194191"/>
                    </a:cubicBezTo>
                    <a:cubicBezTo>
                      <a:pt x="98460" y="3194191"/>
                      <a:pt x="126844" y="3165933"/>
                      <a:pt x="127000" y="3130974"/>
                    </a:cubicBezTo>
                    <a:close/>
                    <a:moveTo>
                      <a:pt x="38848" y="3116524"/>
                    </a:moveTo>
                    <a:lnTo>
                      <a:pt x="88152" y="3145423"/>
                    </a:lnTo>
                    <a:lnTo>
                      <a:pt x="1902160" y="28899"/>
                    </a:lnTo>
                    <a:lnTo>
                      <a:pt x="1852855" y="0"/>
                    </a:lnTo>
                    <a:close/>
                  </a:path>
                </a:pathLst>
              </a:custGeom>
              <a:solidFill>
                <a:srgbClr val="34333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6285527" y="975625"/>
                <a:ext cx="1941007" cy="386144"/>
              </a:xfrm>
              <a:custGeom>
                <a:avLst/>
                <a:gdLst/>
                <a:ahLst/>
                <a:cxnLst/>
                <a:rect l="l" t="t" r="r" b="b"/>
                <a:pathLst>
                  <a:path w="1941007" h="386144">
                    <a:moveTo>
                      <a:pt x="127000" y="322927"/>
                    </a:moveTo>
                    <a:cubicBezTo>
                      <a:pt x="126844" y="287967"/>
                      <a:pt x="98459" y="259710"/>
                      <a:pt x="63500" y="259710"/>
                    </a:cubicBezTo>
                    <a:cubicBezTo>
                      <a:pt x="28540" y="259710"/>
                      <a:pt x="156" y="287967"/>
                      <a:pt x="0" y="322927"/>
                    </a:cubicBezTo>
                    <a:cubicBezTo>
                      <a:pt x="156" y="357886"/>
                      <a:pt x="28540" y="386143"/>
                      <a:pt x="63500" y="386143"/>
                    </a:cubicBezTo>
                    <a:cubicBezTo>
                      <a:pt x="98459" y="386143"/>
                      <a:pt x="126844" y="357886"/>
                      <a:pt x="127000" y="322927"/>
                    </a:cubicBezTo>
                    <a:close/>
                    <a:moveTo>
                      <a:pt x="59478" y="294636"/>
                    </a:moveTo>
                    <a:lnTo>
                      <a:pt x="67522" y="351217"/>
                    </a:lnTo>
                    <a:lnTo>
                      <a:pt x="1881530" y="91507"/>
                    </a:lnTo>
                    <a:lnTo>
                      <a:pt x="1873485" y="34926"/>
                    </a:lnTo>
                    <a:close/>
                    <a:moveTo>
                      <a:pt x="1941007" y="63216"/>
                    </a:moveTo>
                    <a:cubicBezTo>
                      <a:pt x="1940851" y="28257"/>
                      <a:pt x="1912467" y="0"/>
                      <a:pt x="1877507" y="0"/>
                    </a:cubicBezTo>
                    <a:cubicBezTo>
                      <a:pt x="1842547" y="0"/>
                      <a:pt x="1814164" y="28257"/>
                      <a:pt x="1814007" y="63216"/>
                    </a:cubicBezTo>
                    <a:cubicBezTo>
                      <a:pt x="1814164" y="98176"/>
                      <a:pt x="1842547" y="126433"/>
                      <a:pt x="1877507" y="126433"/>
                    </a:cubicBezTo>
                    <a:cubicBezTo>
                      <a:pt x="1912467" y="126433"/>
                      <a:pt x="1940851" y="98176"/>
                      <a:pt x="1941007" y="63216"/>
                    </a:cubicBezTo>
                    <a:close/>
                  </a:path>
                </a:pathLst>
              </a:custGeom>
              <a:solidFill>
                <a:srgbClr val="343330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9468" y="-319478"/>
            <a:ext cx="2977126" cy="10606478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05" r="2105"/>
          <a:stretch>
            <a:fillRect/>
          </a:stretch>
        </p:blipFill>
        <p:spPr>
          <a:xfrm>
            <a:off x="3992854" y="-390042"/>
            <a:ext cx="5502173" cy="86215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2234277" y="4178330"/>
            <a:ext cx="6983155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3800" b="1" spc="152">
                <a:solidFill>
                  <a:srgbClr val="FFFFFF"/>
                </a:solidFill>
                <a:latin typeface="Clear Sans Regular"/>
              </a:rPr>
              <a:t>Money does buy happiness!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27581" y="7019925"/>
            <a:ext cx="643171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6000" b="1" i="0" spc="120">
                <a:solidFill>
                  <a:srgbClr val="000000"/>
                </a:solidFill>
                <a:latin typeface="Clear Sans Bold"/>
              </a:rPr>
              <a:t>Happiness</a:t>
            </a:r>
          </a:p>
          <a:p>
            <a:pPr algn="r">
              <a:lnSpc>
                <a:spcPts val="9000"/>
              </a:lnSpc>
            </a:pPr>
            <a:r>
              <a:rPr lang="en-US" sz="6000" b="1" i="0" spc="120">
                <a:solidFill>
                  <a:srgbClr val="000000"/>
                </a:solidFill>
                <a:latin typeface="Clear Sans Bold"/>
              </a:rPr>
              <a:t>and Money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7581" y="942975"/>
            <a:ext cx="6431719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000000"/>
                </a:solidFill>
                <a:latin typeface="Clear Sans Thin"/>
              </a:rPr>
              <a:t>Presentations are tools that can be demonstrations, lectures, reports, and more.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590992" y="9226074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59335" y="-266210"/>
            <a:ext cx="10545107" cy="849581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7874" r="7874"/>
          <a:stretch>
            <a:fillRect/>
          </a:stretch>
        </p:blipFill>
        <p:spPr>
          <a:xfrm>
            <a:off x="1028700" y="-390042"/>
            <a:ext cx="10902441" cy="862153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92260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13014309" y="942975"/>
            <a:ext cx="4244991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FFFFFF"/>
                </a:solidFill>
                <a:latin typeface="Clear Sans Thin"/>
              </a:rPr>
              <a:t>Presentations are tools that can be lectures, reports,</a:t>
            </a:r>
          </a:p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FFFFFF"/>
                </a:solidFill>
                <a:latin typeface="Clear Sans Thin"/>
              </a:rPr>
              <a:t>and more.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76042" y="1028700"/>
            <a:ext cx="7426642" cy="963671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6055995"/>
            <a:ext cx="4872487" cy="320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FFFFFF"/>
                </a:solidFill>
                <a:latin typeface="Clear Sans Thin"/>
              </a:rPr>
              <a:t>Happiness</a:t>
            </a:r>
          </a:p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FFFFFF"/>
                </a:solidFill>
                <a:latin typeface="Clear Sans Thin"/>
              </a:rPr>
              <a:t>and Social Connections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2483747" y="6700582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9458499" y="1028700"/>
            <a:ext cx="7800801" cy="7594323"/>
            <a:chOff x="0" y="0"/>
            <a:chExt cx="10401068" cy="10125764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1040106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GIVES PURPOSE IN ONE'S LIFE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07753"/>
              <a:ext cx="10401068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 tools that can be 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5371"/>
              <a:ext cx="10401068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HAVING FRIENDS IS GOOD</a:t>
              </a:r>
            </a:p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FOR THE SOUL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50849"/>
              <a:ext cx="10401068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 tools that can be lectures.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413118"/>
              <a:ext cx="1040106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MAN IS NOT MADE TO LIVE ALONE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06596"/>
              <a:ext cx="10401068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 tools that can be lectures.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745446"/>
              <a:ext cx="10401068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PRESENCE OF OTHER PEOPLE ENHANCES ONE'S QUALITY OF LIFE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00924"/>
              <a:ext cx="10401068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 tools that can be lectures.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05193"/>
            <a:ext cx="18288000" cy="4981807"/>
            <a:chOff x="0" y="0"/>
            <a:chExt cx="24384000" cy="66424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2489" b="22489"/>
            <a:stretch>
              <a:fillRect/>
            </a:stretch>
          </p:blipFill>
          <p:spPr>
            <a:xfrm>
              <a:off x="0" y="0"/>
              <a:ext cx="8043333" cy="66424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9586" r="9586"/>
            <a:stretch>
              <a:fillRect/>
            </a:stretch>
          </p:blipFill>
          <p:spPr>
            <a:xfrm>
              <a:off x="8170333" y="0"/>
              <a:ext cx="8043333" cy="66424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9323"/>
            <a:stretch>
              <a:fillRect/>
            </a:stretch>
          </p:blipFill>
          <p:spPr>
            <a:xfrm>
              <a:off x="16340667" y="0"/>
              <a:ext cx="8043333" cy="664241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38115" y="996474"/>
            <a:ext cx="7021185" cy="2736075"/>
            <a:chOff x="0" y="0"/>
            <a:chExt cx="9361580" cy="36481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9361580" cy="182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00"/>
                </a:lnSpc>
              </a:pPr>
              <a:r>
                <a:rPr lang="en-US" sz="3800" b="1" spc="152">
                  <a:solidFill>
                    <a:srgbClr val="000000"/>
                  </a:solidFill>
                  <a:latin typeface="Clear Sans Regular"/>
                </a:rPr>
                <a:t>The Portraits of Happy People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0775"/>
              <a:ext cx="9361580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lectures, reports, and more.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-10800000">
            <a:off x="-328532" y="1197820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67664" y="7860030"/>
            <a:ext cx="7591636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Popular sources</a:t>
            </a:r>
          </a:p>
          <a:p>
            <a:pPr algn="r"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of happy inspiration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5883311" y="6455605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9781757" y="1028700"/>
            <a:ext cx="7477543" cy="3469076"/>
            <a:chOff x="0" y="0"/>
            <a:chExt cx="9970057" cy="462543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9970057" cy="2924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000"/>
                </a:lnSpc>
              </a:pPr>
              <a:r>
                <a:rPr lang="en-US" sz="6000" b="1" i="0" spc="120">
                  <a:solidFill>
                    <a:srgbClr val="000000"/>
                  </a:solidFill>
                  <a:latin typeface="Clear Sans Bold"/>
                </a:rPr>
                <a:t>Happiness Apps</a:t>
              </a:r>
            </a:p>
            <a:p>
              <a:pPr algn="r">
                <a:lnSpc>
                  <a:spcPts val="9000"/>
                </a:lnSpc>
              </a:pPr>
              <a:r>
                <a:rPr lang="en-US" sz="6000" b="1" i="0" spc="120">
                  <a:solidFill>
                    <a:srgbClr val="000000"/>
                  </a:solidFill>
                  <a:latin typeface="Clear Sans Bold"/>
                </a:rPr>
                <a:t>and Websites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68109"/>
              <a:ext cx="997005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lectures, reports, and more.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-399316" y="-178754"/>
            <a:ext cx="8925776" cy="1069777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624074" y="1781892"/>
            <a:ext cx="10425352" cy="67764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05224" y="4935312"/>
            <a:ext cx="17656727" cy="6366127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307360" cy="1851084"/>
            <a:chOff x="0" y="0"/>
            <a:chExt cx="16409813" cy="246811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80975"/>
              <a:ext cx="16409813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6000" b="1" i="0" spc="120">
                  <a:solidFill>
                    <a:srgbClr val="000000"/>
                  </a:solidFill>
                  <a:latin typeface="Clear Sans Bold"/>
                </a:rPr>
                <a:t>The Traits of Happy People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351"/>
              <a:ext cx="16409813" cy="87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800" b="1" spc="152">
                  <a:solidFill>
                    <a:srgbClr val="000000"/>
                  </a:solidFill>
                  <a:latin typeface="Clear Sans Regular"/>
                </a:rPr>
                <a:t>Observe and practice these for yourself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11555193" y="6700582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7" name="Group 7"/>
          <p:cNvGrpSpPr/>
          <p:nvPr/>
        </p:nvGrpSpPr>
        <p:grpSpPr>
          <a:xfrm>
            <a:off x="12419751" y="5594139"/>
            <a:ext cx="2856894" cy="3495891"/>
            <a:chOff x="0" y="0"/>
            <a:chExt cx="3809192" cy="4661188"/>
          </a:xfrm>
        </p:grpSpPr>
        <p:sp>
          <p:nvSpPr>
            <p:cNvPr id="8" name="TextBox 8"/>
            <p:cNvSpPr txBox="1"/>
            <p:nvPr/>
          </p:nvSpPr>
          <p:spPr>
            <a:xfrm>
              <a:off x="0" y="3203863"/>
              <a:ext cx="380919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They are authentic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4596" y="0"/>
              <a:ext cx="2540000" cy="2540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622734" y="5940407"/>
            <a:ext cx="2856894" cy="3149623"/>
            <a:chOff x="0" y="0"/>
            <a:chExt cx="3809192" cy="419949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742173"/>
              <a:ext cx="380919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They are grateful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06474" y="0"/>
              <a:ext cx="1796243" cy="1616619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28700" y="5770351"/>
            <a:ext cx="2856894" cy="3319679"/>
            <a:chOff x="0" y="0"/>
            <a:chExt cx="3809192" cy="442623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968913"/>
              <a:ext cx="380919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They are hopeful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69546" y="0"/>
              <a:ext cx="2070100" cy="20701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4825717" y="5617951"/>
            <a:ext cx="2856894" cy="3472079"/>
            <a:chOff x="0" y="0"/>
            <a:chExt cx="3809192" cy="462943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172113"/>
              <a:ext cx="380919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They approach life with zest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59996" y="0"/>
              <a:ext cx="2489200" cy="248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04166" y="9226074"/>
            <a:ext cx="13600747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5904166" y="1949040"/>
            <a:ext cx="6479668" cy="6388919"/>
            <a:chOff x="0" y="0"/>
            <a:chExt cx="8639557" cy="85185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13553" b="13553"/>
            <a:stretch>
              <a:fillRect/>
            </a:stretch>
          </p:blipFill>
          <p:spPr>
            <a:xfrm>
              <a:off x="0" y="0"/>
              <a:ext cx="8639557" cy="419578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3621" b="13621"/>
            <a:stretch>
              <a:fillRect/>
            </a:stretch>
          </p:blipFill>
          <p:spPr>
            <a:xfrm>
              <a:off x="0" y="4322780"/>
              <a:ext cx="8639557" cy="419578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6431280"/>
            <a:ext cx="3833267" cy="282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Happiness is determined by kindness and compassion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26033" y="766621"/>
            <a:ext cx="3833267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Happiness is determined by success in life</a:t>
            </a:r>
          </a:p>
        </p:txBody>
      </p:sp>
      <p:sp>
        <p:nvSpPr>
          <p:cNvPr id="8" name="AutoShape 8"/>
          <p:cNvSpPr/>
          <p:nvPr/>
        </p:nvSpPr>
        <p:spPr>
          <a:xfrm>
            <a:off x="-1216913" y="996474"/>
            <a:ext cx="13600747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98703" y="-416442"/>
            <a:ext cx="7521717" cy="967474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608" r="17640"/>
          <a:stretch>
            <a:fillRect/>
          </a:stretch>
        </p:blipFill>
        <p:spPr>
          <a:xfrm>
            <a:off x="8926530" y="-637237"/>
            <a:ext cx="6795195" cy="98955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13539123" y="4178330"/>
            <a:ext cx="6983155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3800" b="1" spc="152">
                <a:solidFill>
                  <a:srgbClr val="FFFFFF"/>
                </a:solidFill>
                <a:latin typeface="Clear Sans Regular"/>
              </a:rPr>
              <a:t>Conducted in June of 2019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53780"/>
            <a:ext cx="6431719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 b="1" i="0" spc="120">
                <a:solidFill>
                  <a:srgbClr val="000000"/>
                </a:solidFill>
                <a:latin typeface="Clear Sans Bold"/>
              </a:rPr>
              <a:t>The Happiness Experiment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42975"/>
            <a:ext cx="6431719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0" i="0" spc="150">
                <a:solidFill>
                  <a:srgbClr val="000000"/>
                </a:solidFill>
                <a:latin typeface="Clear Sans Thin"/>
              </a:rPr>
              <a:t>Presentations are tools that can be demonstrations, lectures, reports, and more.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-1443616" y="9258300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46933" y="-161628"/>
            <a:ext cx="5034526" cy="10610255"/>
            <a:chOff x="0" y="0"/>
            <a:chExt cx="6712701" cy="141470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8" b="788"/>
            <a:stretch>
              <a:fillRect/>
            </a:stretch>
          </p:blipFill>
          <p:spPr>
            <a:xfrm>
              <a:off x="0" y="0"/>
              <a:ext cx="6712701" cy="471566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b="3602"/>
            <a:stretch>
              <a:fillRect/>
            </a:stretch>
          </p:blipFill>
          <p:spPr>
            <a:xfrm>
              <a:off x="0" y="4715669"/>
              <a:ext cx="6712701" cy="471566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868" r="1868"/>
            <a:stretch>
              <a:fillRect/>
            </a:stretch>
          </p:blipFill>
          <p:spPr>
            <a:xfrm>
              <a:off x="0" y="9431338"/>
              <a:ext cx="6712701" cy="4715669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361286" y="-285225"/>
            <a:ext cx="6723086" cy="855285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866775"/>
            <a:ext cx="4187946" cy="320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FFFFFF"/>
                </a:solidFill>
                <a:latin typeface="Clear Sans Thin"/>
              </a:rPr>
              <a:t>Steps</a:t>
            </a:r>
          </a:p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FFFFFF"/>
                </a:solidFill>
                <a:latin typeface="Clear Sans Thin"/>
              </a:rPr>
              <a:t>of the Experiment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76839" y="942975"/>
            <a:ext cx="464430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PARTICIPANTS WERE MADE TO WEAR EEG SENSORS.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6839" y="4229152"/>
            <a:ext cx="464430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PARTICIPANTS WERE MADE TO WATCH FIVE VIDEOS.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6839" y="7572375"/>
            <a:ext cx="464430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EEG SENSOR RESULTS WERE RECORDED AND ANALYZED.</a:t>
            </a:r>
          </a:p>
        </p:txBody>
      </p:sp>
      <p:sp>
        <p:nvSpPr>
          <p:cNvPr id="11" name="AutoShape 11"/>
          <p:cNvSpPr/>
          <p:nvPr/>
        </p:nvSpPr>
        <p:spPr>
          <a:xfrm rot="-10800000">
            <a:off x="-2542234" y="9242187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012" t="22782" r="15824" b="242"/>
          <a:stretch>
            <a:fillRect/>
          </a:stretch>
        </p:blipFill>
        <p:spPr>
          <a:xfrm>
            <a:off x="9714525" y="2861528"/>
            <a:ext cx="9000939" cy="63967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70970" y="1124938"/>
            <a:ext cx="6754975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Highlights and 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70970" y="4807840"/>
            <a:ext cx="7439513" cy="4450460"/>
            <a:chOff x="0" y="0"/>
            <a:chExt cx="9919350" cy="59339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919350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i="0" spc="120">
                  <a:solidFill>
                    <a:srgbClr val="000000"/>
                  </a:solidFill>
                  <a:latin typeface="Clear Sans Bold"/>
                </a:rPr>
                <a:t>Topics of this Presentation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2622"/>
              <a:ext cx="9919350" cy="29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Definition of Happiness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Happiness and Money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Happiness and Social Connections</a:t>
              </a:r>
            </a:p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The Traits of Happy People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9714525" y="1524988"/>
            <a:ext cx="8904035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-188262" y="-119013"/>
            <a:ext cx="657292" cy="1060647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21421"/>
            <a:ext cx="16224458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000000"/>
                </a:solidFill>
                <a:latin typeface="Clear Sans Thin"/>
              </a:rPr>
              <a:t>1 of 5 videos shown to participants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6812" y="8715375"/>
            <a:ext cx="1626248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000000"/>
                </a:solidFill>
                <a:latin typeface="Clear Sans Thin"/>
              </a:rPr>
              <a:t>Presentations are tools that can be lectures, reports, and more.</a:t>
            </a:r>
          </a:p>
        </p:txBody>
      </p:sp>
      <p:sp>
        <p:nvSpPr>
          <p:cNvPr id="4" name="AutoShape 4"/>
          <p:cNvSpPr/>
          <p:nvPr/>
        </p:nvSpPr>
        <p:spPr>
          <a:xfrm>
            <a:off x="10505585" y="3485331"/>
            <a:ext cx="6753715" cy="450265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26169" r="8200" b="15518"/>
          <a:stretch>
            <a:fillRect/>
          </a:stretch>
        </p:blipFill>
        <p:spPr>
          <a:xfrm>
            <a:off x="1028700" y="3466316"/>
            <a:ext cx="10122825" cy="4533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21841" y="4795404"/>
            <a:ext cx="1875124" cy="18751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492537"/>
            <a:ext cx="18056043" cy="391318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3813696" y="1038225"/>
            <a:ext cx="1344560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6000" b="1" i="0" spc="120">
                <a:solidFill>
                  <a:srgbClr val="FFFFFF"/>
                </a:solidFill>
                <a:latin typeface="Clear Sans Bold"/>
              </a:rPr>
              <a:t>The Results of the Experiment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395864"/>
            <a:ext cx="4073856" cy="2358808"/>
            <a:chOff x="0" y="0"/>
            <a:chExt cx="5431808" cy="31450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5431808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BEFORE VIDEOS WERE VIEWED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34437"/>
              <a:ext cx="5431808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224630" y="4679083"/>
            <a:ext cx="17346707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 rot="-5400000">
            <a:off x="1363626" y="4110586"/>
            <a:ext cx="467142" cy="11369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 rot="-5400000">
            <a:off x="6394828" y="4110586"/>
            <a:ext cx="467142" cy="11369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0" name="AutoShape 10"/>
          <p:cNvSpPr/>
          <p:nvPr/>
        </p:nvSpPr>
        <p:spPr>
          <a:xfrm rot="-5400000">
            <a:off x="11426030" y="4110586"/>
            <a:ext cx="467142" cy="113699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1" name="Group 11"/>
          <p:cNvGrpSpPr/>
          <p:nvPr/>
        </p:nvGrpSpPr>
        <p:grpSpPr>
          <a:xfrm>
            <a:off x="6059902" y="5395864"/>
            <a:ext cx="4073856" cy="3501808"/>
            <a:chOff x="0" y="0"/>
            <a:chExt cx="5431808" cy="46690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5431808" cy="29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VIEWING OF VIDEOS (BEFORE EMOTIONAL RESPONSE)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58437"/>
              <a:ext cx="5431808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91104" y="5395864"/>
            <a:ext cx="4073856" cy="3501808"/>
            <a:chOff x="0" y="0"/>
            <a:chExt cx="5431808" cy="466907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5725"/>
              <a:ext cx="5431808" cy="29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VIEWING OF VIDEOS (AFTER EMOTIONAL RESPONSE)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358437"/>
              <a:ext cx="5431808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80661" y="-164973"/>
            <a:ext cx="9765491" cy="786831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15352"/>
            <a:ext cx="6983155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Trends and patterns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27581" y="1028700"/>
            <a:ext cx="6431719" cy="4148633"/>
            <a:chOff x="0" y="0"/>
            <a:chExt cx="8575625" cy="55315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8575625" cy="2924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6000" b="1" i="0" spc="120">
                  <a:solidFill>
                    <a:srgbClr val="FFFFFF"/>
                  </a:solidFill>
                  <a:latin typeface="Clear Sans Bold"/>
                </a:rPr>
                <a:t>Themes of</a:t>
              </a:r>
            </a:p>
            <a:p>
              <a:pPr>
                <a:lnSpc>
                  <a:spcPts val="9000"/>
                </a:lnSpc>
              </a:pPr>
              <a:r>
                <a:rPr lang="en-US" sz="6000" b="1" i="0" spc="120">
                  <a:solidFill>
                    <a:srgbClr val="FFFFFF"/>
                  </a:solidFill>
                  <a:latin typeface="Clear Sans Bold"/>
                </a:rPr>
                <a:t>the Results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12186"/>
              <a:ext cx="8575625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Presentations are tools that can be demonstrations, lectures, reports,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623626"/>
            <a:ext cx="7735236" cy="6560951"/>
            <a:chOff x="0" y="0"/>
            <a:chExt cx="10313648" cy="8747934"/>
          </a:xfrm>
        </p:grpSpPr>
        <p:sp>
          <p:nvSpPr>
            <p:cNvPr id="8" name="TextBox 8"/>
            <p:cNvSpPr txBox="1"/>
            <p:nvPr/>
          </p:nvSpPr>
          <p:spPr>
            <a:xfrm>
              <a:off x="381595" y="8374173"/>
              <a:ext cx="2234712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47376" y="8374173"/>
              <a:ext cx="2234712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513156" y="8374173"/>
              <a:ext cx="2234712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78936" y="8374173"/>
              <a:ext cx="2234712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Item 4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381595" y="163068"/>
              <a:ext cx="9932053" cy="8258730"/>
              <a:chOff x="0" y="0"/>
              <a:chExt cx="9932053" cy="825873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6350"/>
                <a:ext cx="9932053" cy="8271430"/>
              </a:xfrm>
              <a:custGeom>
                <a:avLst/>
                <a:gdLst/>
                <a:ahLst/>
                <a:cxnLst/>
                <a:rect l="l" t="t" r="r" b="b"/>
                <a:pathLst>
                  <a:path w="9932053" h="8271430">
                    <a:moveTo>
                      <a:pt x="0" y="0"/>
                    </a:moveTo>
                    <a:lnTo>
                      <a:pt x="9932053" y="0"/>
                    </a:lnTo>
                    <a:lnTo>
                      <a:pt x="9932053" y="12700"/>
                    </a:lnTo>
                    <a:lnTo>
                      <a:pt x="0" y="12700"/>
                    </a:lnTo>
                    <a:close/>
                    <a:moveTo>
                      <a:pt x="0" y="2064683"/>
                    </a:moveTo>
                    <a:lnTo>
                      <a:pt x="9932053" y="2064683"/>
                    </a:lnTo>
                    <a:lnTo>
                      <a:pt x="9932053" y="2077383"/>
                    </a:lnTo>
                    <a:lnTo>
                      <a:pt x="0" y="2077383"/>
                    </a:lnTo>
                    <a:close/>
                    <a:moveTo>
                      <a:pt x="0" y="4129365"/>
                    </a:moveTo>
                    <a:lnTo>
                      <a:pt x="9932053" y="4129365"/>
                    </a:lnTo>
                    <a:lnTo>
                      <a:pt x="9932053" y="4142065"/>
                    </a:lnTo>
                    <a:lnTo>
                      <a:pt x="0" y="4142065"/>
                    </a:lnTo>
                    <a:close/>
                    <a:moveTo>
                      <a:pt x="0" y="6194048"/>
                    </a:moveTo>
                    <a:lnTo>
                      <a:pt x="9932053" y="6194048"/>
                    </a:lnTo>
                    <a:lnTo>
                      <a:pt x="9932053" y="6206748"/>
                    </a:lnTo>
                    <a:lnTo>
                      <a:pt x="0" y="6206748"/>
                    </a:lnTo>
                    <a:close/>
                    <a:moveTo>
                      <a:pt x="0" y="8258730"/>
                    </a:moveTo>
                    <a:lnTo>
                      <a:pt x="9932053" y="8258730"/>
                    </a:lnTo>
                    <a:lnTo>
                      <a:pt x="9932053" y="8271430"/>
                    </a:lnTo>
                    <a:lnTo>
                      <a:pt x="0" y="827143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47625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40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017058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30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081740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146423"/>
              <a:ext cx="381595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10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598" y="821110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0000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81595" y="163068"/>
              <a:ext cx="9932053" cy="8258730"/>
              <a:chOff x="0" y="0"/>
              <a:chExt cx="9932053" cy="82587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6187698"/>
                <a:ext cx="2234712" cy="2071032"/>
              </a:xfrm>
              <a:custGeom>
                <a:avLst/>
                <a:gdLst/>
                <a:ahLst/>
                <a:cxnLst/>
                <a:rect l="l" t="t" r="r" b="b"/>
                <a:pathLst>
                  <a:path w="2234712" h="2071032">
                    <a:moveTo>
                      <a:pt x="0" y="2071032"/>
                    </a:moveTo>
                    <a:lnTo>
                      <a:pt x="0" y="178777"/>
                    </a:lnTo>
                    <a:cubicBezTo>
                      <a:pt x="0" y="80041"/>
                      <a:pt x="80041" y="0"/>
                      <a:pt x="178777" y="0"/>
                    </a:cubicBezTo>
                    <a:lnTo>
                      <a:pt x="2055935" y="0"/>
                    </a:lnTo>
                    <a:cubicBezTo>
                      <a:pt x="2154671" y="0"/>
                      <a:pt x="2234712" y="80041"/>
                      <a:pt x="2234712" y="178777"/>
                    </a:cubicBezTo>
                    <a:lnTo>
                      <a:pt x="2234712" y="20710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565780" y="4123015"/>
                <a:ext cx="2234712" cy="4135715"/>
              </a:xfrm>
              <a:custGeom>
                <a:avLst/>
                <a:gdLst/>
                <a:ahLst/>
                <a:cxnLst/>
                <a:rect l="l" t="t" r="r" b="b"/>
                <a:pathLst>
                  <a:path w="2234712" h="4135715">
                    <a:moveTo>
                      <a:pt x="0" y="4135715"/>
                    </a:moveTo>
                    <a:lnTo>
                      <a:pt x="0" y="178777"/>
                    </a:lnTo>
                    <a:cubicBezTo>
                      <a:pt x="1" y="80041"/>
                      <a:pt x="80042" y="0"/>
                      <a:pt x="178777" y="0"/>
                    </a:cubicBezTo>
                    <a:lnTo>
                      <a:pt x="2055935" y="0"/>
                    </a:lnTo>
                    <a:cubicBezTo>
                      <a:pt x="2154671" y="0"/>
                      <a:pt x="2234712" y="80041"/>
                      <a:pt x="2234712" y="178777"/>
                    </a:cubicBezTo>
                    <a:lnTo>
                      <a:pt x="2234712" y="413571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131561" y="2058333"/>
                <a:ext cx="2234712" cy="6200398"/>
              </a:xfrm>
              <a:custGeom>
                <a:avLst/>
                <a:gdLst/>
                <a:ahLst/>
                <a:cxnLst/>
                <a:rect l="l" t="t" r="r" b="b"/>
                <a:pathLst>
                  <a:path w="2234712" h="6200398">
                    <a:moveTo>
                      <a:pt x="0" y="6200397"/>
                    </a:moveTo>
                    <a:lnTo>
                      <a:pt x="0" y="178777"/>
                    </a:lnTo>
                    <a:cubicBezTo>
                      <a:pt x="0" y="80041"/>
                      <a:pt x="80041" y="0"/>
                      <a:pt x="178776" y="0"/>
                    </a:cubicBezTo>
                    <a:lnTo>
                      <a:pt x="2055934" y="0"/>
                    </a:lnTo>
                    <a:cubicBezTo>
                      <a:pt x="2103349" y="0"/>
                      <a:pt x="2148822" y="18835"/>
                      <a:pt x="2182349" y="52362"/>
                    </a:cubicBezTo>
                    <a:cubicBezTo>
                      <a:pt x="2215877" y="85889"/>
                      <a:pt x="2234712" y="131362"/>
                      <a:pt x="2234712" y="178777"/>
                    </a:cubicBezTo>
                    <a:lnTo>
                      <a:pt x="2234712" y="620039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697341" y="-6350"/>
                <a:ext cx="2234712" cy="8265080"/>
              </a:xfrm>
              <a:custGeom>
                <a:avLst/>
                <a:gdLst/>
                <a:ahLst/>
                <a:cxnLst/>
                <a:rect l="l" t="t" r="r" b="b"/>
                <a:pathLst>
                  <a:path w="2234712" h="8265080">
                    <a:moveTo>
                      <a:pt x="0" y="8265080"/>
                    </a:moveTo>
                    <a:lnTo>
                      <a:pt x="0" y="178777"/>
                    </a:lnTo>
                    <a:cubicBezTo>
                      <a:pt x="0" y="80041"/>
                      <a:pt x="80041" y="0"/>
                      <a:pt x="178777" y="0"/>
                    </a:cubicBezTo>
                    <a:lnTo>
                      <a:pt x="2055935" y="0"/>
                    </a:lnTo>
                    <a:cubicBezTo>
                      <a:pt x="2154671" y="0"/>
                      <a:pt x="2234712" y="80041"/>
                      <a:pt x="2234712" y="178777"/>
                    </a:cubicBezTo>
                    <a:lnTo>
                      <a:pt x="2234712" y="82650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24" name="AutoShape 24"/>
          <p:cNvSpPr/>
          <p:nvPr/>
        </p:nvSpPr>
        <p:spPr>
          <a:xfrm>
            <a:off x="9980661" y="8953908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53176" y="2036496"/>
            <a:ext cx="5506124" cy="722180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408831"/>
            <a:ext cx="9205843" cy="6849469"/>
            <a:chOff x="0" y="0"/>
            <a:chExt cx="12274457" cy="9132625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227445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PEOPLE'S HAPPINESS WERE TRIGGERED</a:t>
              </a:r>
            </a:p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BY SIMPLE THINGS.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67016"/>
              <a:ext cx="1227445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61386"/>
              <a:ext cx="1227445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ANIMALS AND BABIES ARE POPULAR HAPPINESS TRIGGERS.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14127"/>
              <a:ext cx="1227445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84559"/>
              <a:ext cx="1227445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PEOPLE'S HAPPINESS IS LARGELY EQUATED WITH FINANCIAL STABILITY.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37300"/>
              <a:ext cx="1227445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40104" y="5011177"/>
            <a:ext cx="3332267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6000" b="1" i="0" spc="120">
                <a:solidFill>
                  <a:srgbClr val="FFFFFF"/>
                </a:solidFill>
                <a:latin typeface="Clear Sans Bold"/>
              </a:rPr>
              <a:t>Analysis of Results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1753176" y="1028700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48240" y="5111274"/>
            <a:ext cx="8904035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397427" y="-391561"/>
            <a:ext cx="8814739" cy="1117692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765377"/>
            <a:ext cx="6203536" cy="6289104"/>
            <a:chOff x="0" y="0"/>
            <a:chExt cx="8271381" cy="838547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27138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b="1" i="0" spc="179">
                  <a:solidFill>
                    <a:srgbClr val="FFFFFF"/>
                  </a:solidFill>
                  <a:latin typeface="Clear Sans Bold"/>
                </a:rPr>
                <a:t>8 out of 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55877"/>
              <a:ext cx="827138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i="0" spc="300">
                  <a:solidFill>
                    <a:srgbClr val="FFFFFF"/>
                  </a:solidFill>
                  <a:latin typeface="Clear Sans Regular"/>
                </a:rPr>
                <a:t>EQUATED HAPPINESS TO BEING KIND TO 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744"/>
              <a:ext cx="827138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b="1" i="0" spc="179">
                  <a:solidFill>
                    <a:srgbClr val="FFFFFF"/>
                  </a:solidFill>
                  <a:latin typeface="Clear Sans Bold"/>
                </a:rPr>
                <a:t>9 out of 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28146"/>
              <a:ext cx="827138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i="0" spc="300">
                  <a:solidFill>
                    <a:srgbClr val="FFFFFF"/>
                  </a:solidFill>
                  <a:latin typeface="Clear Sans Regular"/>
                </a:rPr>
                <a:t>EQUATED HAPPINESS TO CONTENTMENT IN LIFE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11521" t="12024" b="23546"/>
          <a:stretch>
            <a:fillRect/>
          </a:stretch>
        </p:blipFill>
        <p:spPr>
          <a:xfrm>
            <a:off x="9448240" y="-391561"/>
            <a:ext cx="9248134" cy="449526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13521" b="13521"/>
          <a:stretch>
            <a:fillRect/>
          </a:stretch>
        </p:blipFill>
        <p:spPr>
          <a:xfrm>
            <a:off x="9448240" y="6183292"/>
            <a:ext cx="9248134" cy="44952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225976" cy="3114315"/>
            <a:chOff x="0" y="0"/>
            <a:chExt cx="5634634" cy="4152420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5634634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DO NOT POSTPONE YOUR HAPPINESS.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3095"/>
              <a:ext cx="5634634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91483" y="6700582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AutoShape 6"/>
          <p:cNvSpPr/>
          <p:nvPr/>
        </p:nvSpPr>
        <p:spPr>
          <a:xfrm rot="-5400000">
            <a:off x="6488303" y="6700582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0" y="7557569"/>
            <a:ext cx="18683539" cy="305751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8" name="Group 8"/>
          <p:cNvGrpSpPr/>
          <p:nvPr/>
        </p:nvGrpSpPr>
        <p:grpSpPr>
          <a:xfrm>
            <a:off x="7031012" y="1028700"/>
            <a:ext cx="4225976" cy="3685815"/>
            <a:chOff x="0" y="0"/>
            <a:chExt cx="5634634" cy="4914420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5634634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NEVER UNDERESTIMATE YOUR RESILIENCE.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95095"/>
              <a:ext cx="5634634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33324" y="1028700"/>
            <a:ext cx="4225976" cy="3685815"/>
            <a:chOff x="0" y="0"/>
            <a:chExt cx="5634634" cy="49144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5634634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SPEND MONEY ON WONDERFUL EXPERIENCES.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95095"/>
              <a:ext cx="5634634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162925"/>
            <a:ext cx="1323909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6000" b="1" i="0" spc="120">
                <a:solidFill>
                  <a:srgbClr val="FFFFFF"/>
                </a:solidFill>
                <a:latin typeface="Clear Sans Bold"/>
              </a:rPr>
              <a:t>Useful Everyday Tips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520528" y="4582893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5400000">
            <a:off x="423709" y="4582893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-254814" y="9150005"/>
            <a:ext cx="18797629" cy="153631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-508628" y="4599006"/>
            <a:ext cx="19305255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3128399" y="5668717"/>
            <a:ext cx="4378096" cy="2295471"/>
            <a:chOff x="0" y="0"/>
            <a:chExt cx="5837461" cy="30606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BE COMPASSIONATE &amp; UNDERSTANDING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54952" y="5668717"/>
            <a:ext cx="4378096" cy="2295471"/>
            <a:chOff x="0" y="0"/>
            <a:chExt cx="5837461" cy="306062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EXERCISE MINDFULNESS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9508" y="5668717"/>
            <a:ext cx="4378096" cy="2295471"/>
            <a:chOff x="0" y="0"/>
            <a:chExt cx="5837461" cy="30606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FORGIVE QUICKLY, BUT WITH MEANING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74398" y="1123774"/>
            <a:ext cx="4378096" cy="2295471"/>
            <a:chOff x="0" y="0"/>
            <a:chExt cx="5837461" cy="306062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KEEP A GRATITUDE JOURNAL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00950" y="1123774"/>
            <a:ext cx="4378096" cy="2295471"/>
            <a:chOff x="0" y="0"/>
            <a:chExt cx="5837461" cy="30606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VOLUNTEER AND HELP OTHERS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5506" y="1123774"/>
            <a:ext cx="4378096" cy="2295471"/>
            <a:chOff x="0" y="0"/>
            <a:chExt cx="5837461" cy="306062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85725"/>
              <a:ext cx="5837461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DO RANDOM ACTS</a:t>
              </a:r>
            </a:p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OF KINDNESS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49988"/>
              <a:ext cx="5837461" cy="1310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00" b="0" i="0" spc="135">
                  <a:solidFill>
                    <a:srgbClr val="000000"/>
                  </a:solidFill>
                  <a:latin typeface="Clear Sans Thin"/>
                </a:rPr>
                <a:t>Presentations are tools that can be lectures.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964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808106"/>
            <a:ext cx="5595058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Final Words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175304"/>
            <a:ext cx="7933906" cy="4082996"/>
            <a:chOff x="0" y="0"/>
            <a:chExt cx="10578542" cy="54439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10578542" cy="421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50"/>
                </a:lnSpc>
              </a:pPr>
              <a:r>
                <a:rPr lang="en-US" sz="5700" b="0" i="0" spc="171">
                  <a:solidFill>
                    <a:srgbClr val="000000"/>
                  </a:solidFill>
                  <a:latin typeface="Clear Sans Thin"/>
                </a:rPr>
                <a:t>The most simple things can bring the most happiness.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48669"/>
              <a:ext cx="1057854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IZABELLA SCORUPCO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0832" r="20832"/>
          <a:stretch>
            <a:fillRect/>
          </a:stretch>
        </p:blipFill>
        <p:spPr>
          <a:xfrm>
            <a:off x="11064518" y="1922406"/>
            <a:ext cx="7498751" cy="8564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0696" y="1107194"/>
            <a:ext cx="6983154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My name is Rufus Stewart</a:t>
            </a:r>
          </a:p>
        </p:txBody>
      </p:sp>
      <p:sp>
        <p:nvSpPr>
          <p:cNvPr id="3" name="AutoShape 3"/>
          <p:cNvSpPr/>
          <p:nvPr/>
        </p:nvSpPr>
        <p:spPr>
          <a:xfrm>
            <a:off x="12315110" y="-245307"/>
            <a:ext cx="6266725" cy="1077761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517580" y="4681538"/>
            <a:ext cx="698315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0" spc="120">
                <a:solidFill>
                  <a:srgbClr val="FFFFFF"/>
                </a:solidFill>
                <a:latin typeface="Clear Sans Bold"/>
              </a:rPr>
              <a:t>Who am I?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480" t="10710" r="3480"/>
          <a:stretch>
            <a:fillRect/>
          </a:stretch>
        </p:blipFill>
        <p:spPr>
          <a:xfrm>
            <a:off x="10094826" y="1051408"/>
            <a:ext cx="5692324" cy="8184184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>
            <a:off x="-4643182" y="3554193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7" name="Group 7"/>
          <p:cNvGrpSpPr/>
          <p:nvPr/>
        </p:nvGrpSpPr>
        <p:grpSpPr>
          <a:xfrm>
            <a:off x="1970696" y="5143500"/>
            <a:ext cx="6983154" cy="4063746"/>
            <a:chOff x="0" y="0"/>
            <a:chExt cx="9310872" cy="5418328"/>
          </a:xfrm>
        </p:grpSpPr>
        <p:sp>
          <p:nvSpPr>
            <p:cNvPr id="8" name="TextBox 8"/>
            <p:cNvSpPr txBox="1"/>
            <p:nvPr/>
          </p:nvSpPr>
          <p:spPr>
            <a:xfrm>
              <a:off x="0" y="2969790"/>
              <a:ext cx="931087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ETERNAL OPTIMIST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61003"/>
              <a:ext cx="931087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communication tools that can be demonstrations.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31087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1" i="0" spc="300">
                  <a:solidFill>
                    <a:srgbClr val="000000"/>
                  </a:solidFill>
                  <a:latin typeface="Clear Sans Regular"/>
                </a:rPr>
                <a:t>PSYCHOLOGIST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5488"/>
              <a:ext cx="931087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000000"/>
                  </a:solidFill>
                  <a:latin typeface="Clear Sans Thin"/>
                </a:rPr>
                <a:t>Presentations are communication tools that can be demonstrations.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65473" y="8143875"/>
            <a:ext cx="757262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ABSOLUTELY NO RIGHT</a:t>
            </a:r>
          </a:p>
          <a:p>
            <a:pPr algn="ctr">
              <a:lnSpc>
                <a:spcPts val="4500"/>
              </a:lnSpc>
            </a:pPr>
            <a:r>
              <a:rPr lang="en-US" sz="3000" b="1" i="0" spc="300">
                <a:solidFill>
                  <a:srgbClr val="000000"/>
                </a:solidFill>
                <a:latin typeface="Clear Sans Regular"/>
              </a:rPr>
              <a:t>OR WRONG ANSWERS!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-511517"/>
            <a:ext cx="7635807" cy="87239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861" r="5861"/>
          <a:stretch>
            <a:fillRect/>
          </a:stretch>
        </p:blipFill>
        <p:spPr>
          <a:xfrm>
            <a:off x="9665473" y="1028700"/>
            <a:ext cx="7593827" cy="57312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25136" y="1421603"/>
            <a:ext cx="5442935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i="0" spc="160">
                <a:solidFill>
                  <a:srgbClr val="FFFFFF"/>
                </a:solidFill>
                <a:latin typeface="Clear Sans Bold"/>
              </a:rPr>
              <a:t>On a scale of 1 to 10, how happy are you?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-239528" y="9226074"/>
            <a:ext cx="8904035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9762"/>
            <a:ext cx="3370300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The Results</a:t>
            </a:r>
          </a:p>
        </p:txBody>
      </p:sp>
      <p:sp>
        <p:nvSpPr>
          <p:cNvPr id="3" name="AutoShape 3"/>
          <p:cNvSpPr/>
          <p:nvPr/>
        </p:nvSpPr>
        <p:spPr>
          <a:xfrm>
            <a:off x="5250036" y="-273829"/>
            <a:ext cx="7787928" cy="1083465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>
            <a:off x="14060136" y="7572375"/>
            <a:ext cx="319916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150">
                <a:solidFill>
                  <a:srgbClr val="000000"/>
                </a:solidFill>
                <a:latin typeface="Clear Sans Thin"/>
              </a:rPr>
              <a:t>Presentations are  tools that can be lectures..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13366" y="2171165"/>
            <a:ext cx="5861268" cy="5837990"/>
            <a:chOff x="0" y="0"/>
            <a:chExt cx="7815024" cy="7783987"/>
          </a:xfrm>
        </p:grpSpPr>
        <p:sp>
          <p:nvSpPr>
            <p:cNvPr id="6" name="TextBox 6"/>
            <p:cNvSpPr txBox="1"/>
            <p:nvPr/>
          </p:nvSpPr>
          <p:spPr>
            <a:xfrm>
              <a:off x="0" y="4802662"/>
              <a:ext cx="7815024" cy="29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i="0" spc="300">
                  <a:solidFill>
                    <a:srgbClr val="FFFFFF"/>
                  </a:solidFill>
                  <a:latin typeface="Clear Sans Regular"/>
                </a:rPr>
                <a:t>OF THE WORLD POPULATION RATED THEMSELVES 9 ON THE HAPPINESS SCALE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4325"/>
              <a:ext cx="7815024" cy="374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600"/>
                </a:lnSpc>
              </a:pPr>
              <a:r>
                <a:rPr lang="en-US" sz="20000" b="1" i="0">
                  <a:solidFill>
                    <a:srgbClr val="FFFFFF"/>
                  </a:solidFill>
                  <a:latin typeface="Clear Sans Bold"/>
                </a:rPr>
                <a:t>98%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5400000">
            <a:off x="11587418" y="-16113"/>
            <a:ext cx="11375989" cy="3222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 rot="5400000">
            <a:off x="-4659294" y="10603532"/>
            <a:ext cx="11375989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96453" y="-511760"/>
            <a:ext cx="16896126" cy="722180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574405"/>
            <a:ext cx="7724741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 b="1" spc="152">
                <a:solidFill>
                  <a:srgbClr val="000000"/>
                </a:solidFill>
                <a:latin typeface="Clear Sans Regular"/>
              </a:rPr>
              <a:t>Simply put, a life lived in virtue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058122"/>
            <a:ext cx="7724741" cy="2515205"/>
            <a:chOff x="0" y="0"/>
            <a:chExt cx="10299655" cy="33536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299655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i="0" spc="120">
                  <a:solidFill>
                    <a:srgbClr val="FFFFFF"/>
                  </a:solidFill>
                  <a:latin typeface="Clear Sans Bold"/>
                </a:rPr>
                <a:t>What is happiness?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6282"/>
              <a:ext cx="10299655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Presentations are communication tools that can be demonstrations.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33597" t="7426" r="29505"/>
          <a:stretch>
            <a:fillRect/>
          </a:stretch>
        </p:blipFill>
        <p:spPr>
          <a:xfrm>
            <a:off x="10707349" y="-283337"/>
            <a:ext cx="5692324" cy="951523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5400000">
            <a:off x="11587418" y="3527792"/>
            <a:ext cx="11375989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10845" y="-581994"/>
            <a:ext cx="10107761" cy="883808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664858" y="6418997"/>
            <a:ext cx="5595058" cy="1073431"/>
            <a:chOff x="0" y="0"/>
            <a:chExt cx="7460077" cy="14312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300">
                  <a:solidFill>
                    <a:srgbClr val="FFFFFF"/>
                  </a:solidFill>
                  <a:latin typeface="Clear Sans Regular"/>
                </a:rPr>
                <a:t>ARISTOTLE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5917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Philosopher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6739707"/>
            <a:ext cx="6150687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b="0" i="0" spc="135">
                <a:solidFill>
                  <a:srgbClr val="000000"/>
                </a:solidFill>
                <a:latin typeface="Clear Sans Thin"/>
              </a:rPr>
              <a:t>Presentations are communication tools that can be demonstrations, lectures, reports, and more.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6150687" cy="211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000000"/>
                </a:solidFill>
                <a:latin typeface="Clear Sans Thin"/>
              </a:rPr>
              <a:t>How do people define happiness?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2260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8143"/>
          <a:stretch>
            <a:fillRect/>
          </a:stretch>
        </p:blipFill>
        <p:spPr>
          <a:xfrm>
            <a:off x="9665473" y="1028700"/>
            <a:ext cx="7593827" cy="4647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0451" y="-315784"/>
            <a:ext cx="10259881" cy="857187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2054013" y="6418997"/>
            <a:ext cx="5595058" cy="1073431"/>
            <a:chOff x="0" y="0"/>
            <a:chExt cx="7460077" cy="14312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300">
                  <a:solidFill>
                    <a:srgbClr val="FFFFFF"/>
                  </a:solidFill>
                  <a:latin typeface="Clear Sans Regular"/>
                </a:rPr>
                <a:t>BERTRAND RUSSELL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5917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Nobel Laureate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4370" b="31871"/>
          <a:stretch>
            <a:fillRect/>
          </a:stretch>
        </p:blipFill>
        <p:spPr>
          <a:xfrm>
            <a:off x="1054629" y="1028700"/>
            <a:ext cx="7593827" cy="46473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108613" y="6739707"/>
            <a:ext cx="6150687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0"/>
              </a:lnSpc>
            </a:pPr>
            <a:r>
              <a:rPr lang="en-US" sz="2700" b="0" i="0" spc="135">
                <a:solidFill>
                  <a:srgbClr val="000000"/>
                </a:solidFill>
                <a:latin typeface="Clear Sans Thin"/>
              </a:rPr>
              <a:t>Presentations are communication tools that can be demonstrations, lectures, reports,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08613" y="866775"/>
            <a:ext cx="6150687" cy="211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50"/>
              </a:lnSpc>
            </a:pPr>
            <a:r>
              <a:rPr lang="en-US" sz="5700" b="0" i="0" spc="171">
                <a:solidFill>
                  <a:srgbClr val="000000"/>
                </a:solidFill>
                <a:latin typeface="Clear Sans Thin"/>
              </a:rPr>
              <a:t>How do people define happiness?</a:t>
            </a:r>
          </a:p>
        </p:txBody>
      </p:sp>
      <p:sp>
        <p:nvSpPr>
          <p:cNvPr id="9" name="AutoShape 9"/>
          <p:cNvSpPr/>
          <p:nvPr/>
        </p:nvSpPr>
        <p:spPr>
          <a:xfrm rot="-10799999">
            <a:off x="-600813" y="9258300"/>
            <a:ext cx="17860113" cy="3222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10845" y="-581994"/>
            <a:ext cx="10107761" cy="883808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664858" y="6418997"/>
            <a:ext cx="5595058" cy="1073431"/>
            <a:chOff x="0" y="0"/>
            <a:chExt cx="7460077" cy="14312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300">
                  <a:solidFill>
                    <a:srgbClr val="FFFFFF"/>
                  </a:solidFill>
                  <a:latin typeface="Clear Sans Regular"/>
                </a:rPr>
                <a:t>ABRAHAM MASLOW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5917"/>
              <a:ext cx="7460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0" i="0" spc="150">
                  <a:solidFill>
                    <a:srgbClr val="FFFFFF"/>
                  </a:solidFill>
                  <a:latin typeface="Clear Sans Thin"/>
                </a:rPr>
                <a:t>Psychologist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6739707"/>
            <a:ext cx="6150687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b="0" i="0" spc="135">
                <a:solidFill>
                  <a:srgbClr val="000000"/>
                </a:solidFill>
                <a:latin typeface="Clear Sans Thin"/>
              </a:rPr>
              <a:t>Presentations are communication tools that can be demonstrations, lectures, reports, and more.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6150687" cy="211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0"/>
              </a:lnSpc>
            </a:pPr>
            <a:r>
              <a:rPr lang="en-US" sz="5700" b="0" i="0" spc="171">
                <a:solidFill>
                  <a:srgbClr val="000000"/>
                </a:solidFill>
                <a:latin typeface="Clear Sans Thin"/>
              </a:rPr>
              <a:t>How do people define happiness?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226074"/>
            <a:ext cx="17860113" cy="32226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8143"/>
          <a:stretch>
            <a:fillRect/>
          </a:stretch>
        </p:blipFill>
        <p:spPr>
          <a:xfrm>
            <a:off x="9665473" y="1028700"/>
            <a:ext cx="7593827" cy="4647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Macintosh PowerPoint</Application>
  <PresentationFormat>Custom</PresentationFormat>
  <Paragraphs>146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Clear Sans Thin</vt:lpstr>
      <vt:lpstr>Clear Sans Regular</vt:lpstr>
      <vt:lpstr>Calibri</vt:lpstr>
      <vt:lpstr>Arial</vt:lpstr>
      <vt:lpstr>Clear Sans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Business Keynote Presentation</dc:title>
  <cp:lastModifiedBy>sophie furey</cp:lastModifiedBy>
  <cp:revision>1</cp:revision>
  <dcterms:created xsi:type="dcterms:W3CDTF">2006-08-16T00:00:00Z</dcterms:created>
  <dcterms:modified xsi:type="dcterms:W3CDTF">2019-10-27T19:23:02Z</dcterms:modified>
  <dc:identifier>DADpg6UBunI</dc:identifier>
</cp:coreProperties>
</file>